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1908"/>
    <a:srgbClr val="66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2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A1651-9F35-4CF0-BC8F-D907BDE402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17F30-5F82-47A3-9204-F5F35E497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728A-7D63-4DDB-B8B7-856DBFE69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CD366-4130-468B-BB98-2D384AFEDC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12CC-1F03-4987-A93F-7117A6B5F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0D9672-3DBA-48FB-9F52-4F6D2622D5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AF5D0-41A2-45ED-9BA4-EEECA4260D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21E59D9-AA71-4268-BA79-BD121A975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9E52-4D48-4764-A1C5-A95867FD6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C1D2-F908-47F6-A053-F3A91DBBA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FBB05-A222-4BB8-8C51-8F3BEA48E5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814AC13-025E-4AC9-8F6D-A5C7D5C98DA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555FD9D-064C-40BF-9CB6-2D18983EA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41438"/>
            <a:ext cx="9144000" cy="34845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i="1" dirty="0">
                <a:solidFill>
                  <a:srgbClr val="FFFF00"/>
                </a:solidFill>
                <a:latin typeface="Georgia" pitchFamily="18" charset="0"/>
              </a:rPr>
              <a:t>Теорема, обратная</a:t>
            </a:r>
            <a:br>
              <a:rPr lang="ru-RU" sz="6000" i="1" dirty="0"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6000" i="1" dirty="0">
                <a:solidFill>
                  <a:srgbClr val="FFFF00"/>
                </a:solidFill>
                <a:latin typeface="Georgia" pitchFamily="18" charset="0"/>
              </a:rPr>
              <a:t> </a:t>
            </a:r>
            <a:br>
              <a:rPr lang="ru-RU" sz="6000" i="1" dirty="0"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6000" i="1" dirty="0">
                <a:solidFill>
                  <a:srgbClr val="FFFF00"/>
                </a:solidFill>
                <a:latin typeface="Georgia" pitchFamily="18" charset="0"/>
              </a:rPr>
              <a:t>теореме Пифагора.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  <a:latin typeface="Arial Black" pitchFamily="34" charset="0"/>
              </a:rPr>
              <a:t>Цели урока: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Arial Black" pitchFamily="34" charset="0"/>
              </a:rPr>
              <a:t>Рассмотреть теорему, обратную теореме Пифагора;</a:t>
            </a:r>
          </a:p>
          <a:p>
            <a:r>
              <a:rPr lang="ru-RU" dirty="0">
                <a:latin typeface="Arial Black" pitchFamily="34" charset="0"/>
              </a:rPr>
              <a:t>Рассмотреть применение теоремы в процессе решения задач;</a:t>
            </a:r>
          </a:p>
          <a:p>
            <a:r>
              <a:rPr lang="ru-RU" dirty="0">
                <a:latin typeface="Arial Black" pitchFamily="34" charset="0"/>
              </a:rPr>
              <a:t>Закрепить теорему Пифагора и совершенствовать навыки решения задач на ее применение.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893175" cy="1139825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Arial Black" pitchFamily="34" charset="0"/>
              </a:rPr>
              <a:t>Решим  задачи  устно</a:t>
            </a:r>
            <a:endParaRPr lang="ru-RU" sz="4800" dirty="0">
              <a:latin typeface="Arial Black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23850" y="1341438"/>
            <a:ext cx="8640763" cy="5327650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642911" y="1214423"/>
            <a:ext cx="8143932" cy="1285884"/>
          </a:xfrm>
        </p:spPr>
        <p:txBody>
          <a:bodyPr>
            <a:normAutofit fontScale="47500" lnSpcReduction="20000"/>
          </a:bodyPr>
          <a:lstStyle/>
          <a:p>
            <a:pPr marL="533400" indent="-533400">
              <a:buFont typeface="Wingdings" pitchFamily="2" charset="2"/>
              <a:buNone/>
            </a:pPr>
            <a:endParaRPr lang="ru-RU" sz="2000" dirty="0" smtClean="0"/>
          </a:p>
          <a:p>
            <a:pPr marL="533400" indent="-533400">
              <a:buNone/>
            </a:pPr>
            <a:endParaRPr lang="ru-RU" sz="3600" dirty="0" smtClean="0"/>
          </a:p>
          <a:p>
            <a:pPr marL="533400" indent="-533400">
              <a:buNone/>
            </a:pPr>
            <a:r>
              <a:rPr lang="ru-RU" sz="3600" dirty="0" smtClean="0"/>
              <a:t>                                      </a:t>
            </a:r>
          </a:p>
          <a:p>
            <a:pPr marL="533400" indent="-533400">
              <a:buNone/>
            </a:pPr>
            <a:endParaRPr lang="ru-RU" sz="3600" dirty="0" smtClean="0"/>
          </a:p>
          <a:p>
            <a:pPr marL="533400" indent="-533400">
              <a:buNone/>
            </a:pPr>
            <a:r>
              <a:rPr lang="ru-RU" sz="3600" dirty="0" smtClean="0"/>
              <a:t>             </a:t>
            </a:r>
            <a:endParaRPr lang="ru-RU" sz="3600" dirty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4514850" y="3213100"/>
          <a:ext cx="114300" cy="431800"/>
        </p:xfrm>
        <a:graphic>
          <a:graphicData uri="http://schemas.openxmlformats.org/presentationml/2006/ole">
            <p:oleObj spid="_x0000_s8201" name="Формула" r:id="rId3" imgW="114120" imgH="431640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p:oleObj spid="_x0000_s8202" name="Формула" r:id="rId4" imgW="914400" imgH="215640" progId="Equation.3">
              <p:embed/>
            </p:oleObj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928794" y="2758440"/>
          <a:ext cx="6215106" cy="3385204"/>
        </p:xfrm>
        <a:graphic>
          <a:graphicData uri="http://schemas.openxmlformats.org/drawingml/2006/table">
            <a:tbl>
              <a:tblPr/>
              <a:tblGrid>
                <a:gridCol w="2071702"/>
                <a:gridCol w="2071702"/>
                <a:gridCol w="2071702"/>
              </a:tblGrid>
              <a:tr h="846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4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 smtClean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в</a:t>
                      </a:r>
                      <a:endParaRPr lang="ru-RU" sz="44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с</a:t>
                      </a:r>
                      <a:endParaRPr lang="ru-RU" sz="44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846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40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40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846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400">
                        <a:solidFill>
                          <a:srgbClr val="00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12</a:t>
                      </a:r>
                      <a:endParaRPr lang="ru-RU" sz="44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13</a:t>
                      </a:r>
                      <a:endParaRPr lang="ru-RU" sz="44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846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12</a:t>
                      </a:r>
                      <a:endParaRPr lang="ru-RU" sz="44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20</a:t>
                      </a:r>
                      <a:endParaRPr lang="ru-RU" sz="44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1" y="1600440"/>
            <a:ext cx="9144000" cy="400110"/>
          </a:xfrm>
          <a:prstGeom prst="rect">
            <a:avLst/>
          </a:prstGeom>
          <a:solidFill>
            <a:srgbClr val="FDFDF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катеты прямоугольного треугольника, 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 гипотенуза.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r>
              <a:rPr lang="ru-RU" sz="4400" dirty="0" smtClean="0">
                <a:latin typeface="Arial Black" pitchFamily="34" charset="0"/>
              </a:rPr>
              <a:t>Решим  задачи  устно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024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1770501"/>
            <a:ext cx="4502944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dirty="0"/>
              <a:t>Найти: ВС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А          5 </a:t>
            </a:r>
            <a:r>
              <a:rPr lang="ru-RU" dirty="0" smtClean="0"/>
              <a:t>см                       </a:t>
            </a:r>
            <a:r>
              <a:rPr lang="ru-RU" dirty="0"/>
              <a:t>В</a:t>
            </a:r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/>
              <a:t>          </a:t>
            </a:r>
            <a:r>
              <a:rPr lang="ru-RU" dirty="0" smtClean="0"/>
              <a:t>     7 </a:t>
            </a:r>
            <a:r>
              <a:rPr lang="ru-RU" dirty="0"/>
              <a:t>см</a:t>
            </a:r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/>
              <a:t>                             </a:t>
            </a:r>
            <a:r>
              <a:rPr lang="ru-RU" dirty="0" smtClean="0"/>
              <a:t>              </a:t>
            </a:r>
            <a:r>
              <a:rPr lang="ru-RU" dirty="0"/>
              <a:t>С</a:t>
            </a:r>
          </a:p>
        </p:txBody>
      </p:sp>
      <p:graphicFrame>
        <p:nvGraphicFramePr>
          <p:cNvPr id="17" name="Содержимое 16"/>
          <p:cNvGraphicFramePr>
            <a:graphicFrameLocks noChangeAspect="1"/>
          </p:cNvGraphicFramePr>
          <p:nvPr>
            <p:ph sz="half" idx="2"/>
          </p:nvPr>
        </p:nvGraphicFramePr>
        <p:xfrm>
          <a:off x="4532313" y="1428750"/>
          <a:ext cx="3792537" cy="1500188"/>
        </p:xfrm>
        <a:graphic>
          <a:graphicData uri="http://schemas.openxmlformats.org/presentationml/2006/ole">
            <p:oleObj spid="_x0000_s10256" name="Формула" r:id="rId3" imgW="1155600" imgH="457200" progId="Equation.3">
              <p:embed/>
            </p:oleObj>
          </a:graphicData>
        </a:graphic>
      </p:graphicFrame>
      <p:sp>
        <p:nvSpPr>
          <p:cNvPr id="10247" name="AutoShape 7"/>
          <p:cNvSpPr>
            <a:spLocks noChangeArrowheads="1"/>
          </p:cNvSpPr>
          <p:nvPr/>
        </p:nvSpPr>
        <p:spPr bwMode="auto">
          <a:xfrm rot="10800000">
            <a:off x="142844" y="2857496"/>
            <a:ext cx="3744912" cy="2592387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4689475" y="3321050"/>
          <a:ext cx="163513" cy="215900"/>
        </p:xfrm>
        <a:graphic>
          <a:graphicData uri="http://schemas.openxmlformats.org/presentationml/2006/ole">
            <p:oleObj spid="_x0000_s10254" name="Формула" r:id="rId4" imgW="914400" imgH="215640" progId="Equation.3">
              <p:embed/>
            </p:oleObj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4143372" y="3071810"/>
          <a:ext cx="4643438" cy="1571636"/>
        </p:xfrm>
        <a:graphic>
          <a:graphicData uri="http://schemas.openxmlformats.org/presentationml/2006/ole">
            <p:oleObj spid="_x0000_s10258" name="Формула" r:id="rId5" imgW="1193760" imgH="457200" progId="Equation.3">
              <p:embed/>
            </p:oleObj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/>
        </p:nvGraphicFramePr>
        <p:xfrm>
          <a:off x="4500562" y="4786322"/>
          <a:ext cx="4071966" cy="1714512"/>
        </p:xfrm>
        <a:graphic>
          <a:graphicData uri="http://schemas.openxmlformats.org/presentationml/2006/ole">
            <p:oleObj spid="_x0000_s10259" name="Формула" r:id="rId6" imgW="1257120" imgH="482400" progId="Equation.3">
              <p:embed/>
            </p:oleObj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Arial Black" pitchFamily="34" charset="0"/>
              </a:rPr>
              <a:t>Решим  задачи  устно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107950" y="1600200"/>
            <a:ext cx="4608513" cy="50688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dirty="0"/>
              <a:t>Найти : АС.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                                     А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           13 см</a:t>
            </a:r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 smtClean="0"/>
              <a:t>В                    </a:t>
            </a:r>
            <a:r>
              <a:rPr lang="ru-RU" dirty="0"/>
              <a:t>12 см              </a:t>
            </a:r>
            <a:r>
              <a:rPr lang="en-US" dirty="0"/>
              <a:t>D</a:t>
            </a: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/>
              <a:t>                                     С                              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43438" y="1628775"/>
            <a:ext cx="4500562" cy="453072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dirty="0"/>
              <a:t>  АВ</a:t>
            </a:r>
            <a:r>
              <a:rPr lang="en-US" dirty="0"/>
              <a:t>D</a:t>
            </a:r>
            <a:r>
              <a:rPr lang="ru-RU" dirty="0"/>
              <a:t> – прямоугольный,</a:t>
            </a:r>
          </a:p>
          <a:p>
            <a:pPr>
              <a:buFont typeface="Wingdings" pitchFamily="2" charset="2"/>
              <a:buNone/>
            </a:pPr>
            <a:endParaRPr lang="ru-RU" dirty="0" smtClean="0"/>
          </a:p>
          <a:p>
            <a:pPr>
              <a:buFont typeface="Wingdings" pitchFamily="2" charset="2"/>
              <a:buNone/>
            </a:pPr>
            <a:endParaRPr lang="ru-RU" dirty="0" smtClean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sz="2000" dirty="0"/>
              <a:t>   </a:t>
            </a: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/>
              <a:t>       </a:t>
            </a:r>
            <a:r>
              <a:rPr lang="ru-RU" sz="4800" dirty="0" smtClean="0"/>
              <a:t>АС </a:t>
            </a:r>
            <a:r>
              <a:rPr lang="ru-RU" sz="4800" dirty="0"/>
              <a:t>=</a:t>
            </a:r>
            <a:r>
              <a:rPr lang="ru-RU" sz="4800" dirty="0">
                <a:solidFill>
                  <a:schemeClr val="hlink"/>
                </a:solidFill>
              </a:rPr>
              <a:t>10 </a:t>
            </a:r>
            <a:r>
              <a:rPr lang="ru-RU" sz="4800" dirty="0"/>
              <a:t>см.</a:t>
            </a:r>
            <a:endParaRPr lang="ru-RU" dirty="0"/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 rot="16200000">
            <a:off x="538956" y="2205832"/>
            <a:ext cx="3529013" cy="3816350"/>
          </a:xfrm>
          <a:prstGeom prst="triangle">
            <a:avLst>
              <a:gd name="adj" fmla="val 4875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ru-RU" sz="2800"/>
              <a:t>12 см</a:t>
            </a:r>
            <a:r>
              <a:rPr lang="ru-RU"/>
              <a:t> </a:t>
            </a:r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395288" y="4149725"/>
            <a:ext cx="3816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3924300" y="3860800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3924300" y="3860800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298" name="Freeform 10"/>
          <p:cNvSpPr>
            <a:spLocks/>
          </p:cNvSpPr>
          <p:nvPr/>
        </p:nvSpPr>
        <p:spPr bwMode="auto">
          <a:xfrm>
            <a:off x="3924300" y="2492375"/>
            <a:ext cx="287338" cy="215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1" y="136"/>
              </a:cxn>
              <a:cxn ang="0">
                <a:pos x="0" y="0"/>
              </a:cxn>
            </a:cxnLst>
            <a:rect l="0" t="0" r="r" b="b"/>
            <a:pathLst>
              <a:path w="181" h="136">
                <a:moveTo>
                  <a:pt x="0" y="0"/>
                </a:moveTo>
                <a:cubicBezTo>
                  <a:pt x="0" y="0"/>
                  <a:pt x="181" y="136"/>
                  <a:pt x="181" y="136"/>
                </a:cubicBezTo>
                <a:cubicBezTo>
                  <a:pt x="181" y="136"/>
                  <a:pt x="0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 flipH="1">
            <a:off x="3924300" y="5516563"/>
            <a:ext cx="287338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/>
        </p:nvGraphicFramePr>
        <p:xfrm>
          <a:off x="4714876" y="2214554"/>
          <a:ext cx="4071966" cy="1571636"/>
        </p:xfrm>
        <a:graphic>
          <a:graphicData uri="http://schemas.openxmlformats.org/presentationml/2006/ole">
            <p:oleObj spid="_x0000_s12310" name="Формула" r:id="rId3" imgW="1295280" imgH="495000" progId="Equation.3">
              <p:embed/>
            </p:oleObj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>
                <a:latin typeface="Arial Black" pitchFamily="34" charset="0"/>
              </a:rPr>
              <a:t>Решим  задачи  устно</a:t>
            </a:r>
            <a:endParaRPr lang="ru-RU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1600200"/>
            <a:ext cx="5508625" cy="49974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Найти : ВС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                   В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А </a:t>
            </a:r>
            <a:r>
              <a:rPr lang="ru-RU" dirty="0" smtClean="0"/>
              <a:t>                                            </a:t>
            </a:r>
            <a:r>
              <a:rPr lang="ru-RU" dirty="0"/>
              <a:t>С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              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                    </a:t>
            </a:r>
            <a:r>
              <a:rPr lang="en-US" dirty="0"/>
              <a:t>D</a:t>
            </a:r>
            <a:endParaRPr lang="ru-RU" dirty="0"/>
          </a:p>
        </p:txBody>
      </p:sp>
      <p:graphicFrame>
        <p:nvGraphicFramePr>
          <p:cNvPr id="17" name="Содержимое 16"/>
          <p:cNvGraphicFramePr>
            <a:graphicFrameLocks noChangeAspect="1"/>
          </p:cNvGraphicFramePr>
          <p:nvPr>
            <p:ph sz="half" idx="2"/>
          </p:nvPr>
        </p:nvGraphicFramePr>
        <p:xfrm>
          <a:off x="2285984" y="1285860"/>
          <a:ext cx="4932363" cy="1157288"/>
        </p:xfrm>
        <a:graphic>
          <a:graphicData uri="http://schemas.openxmlformats.org/presentationml/2006/ole">
            <p:oleObj spid="_x0000_s14356" name="Формула" r:id="rId3" imgW="2057400" imgH="482400" progId="Equation.3">
              <p:embed/>
            </p:oleObj>
          </a:graphicData>
        </a:graphic>
      </p:graphicFrame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323850" y="3068638"/>
            <a:ext cx="4032250" cy="2663825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O</a:t>
            </a:r>
            <a:endParaRPr lang="ru-RU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4356100" y="44370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323850" y="4365625"/>
            <a:ext cx="403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2339975" y="3068638"/>
            <a:ext cx="0" cy="2665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4500562" y="2786058"/>
          <a:ext cx="4357718" cy="1908186"/>
        </p:xfrm>
        <a:graphic>
          <a:graphicData uri="http://schemas.openxmlformats.org/presentationml/2006/ole">
            <p:oleObj spid="_x0000_s14357" name="Формула" r:id="rId4" imgW="1536480" imgH="672840" progId="Equation.3">
              <p:embed/>
            </p:oleObj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4786314" y="4071942"/>
          <a:ext cx="3071834" cy="1357322"/>
        </p:xfrm>
        <a:graphic>
          <a:graphicData uri="http://schemas.openxmlformats.org/presentationml/2006/ole">
            <p:oleObj spid="_x0000_s14358" name="Формула" r:id="rId5" imgW="1028520" imgH="457200" progId="Equation.3">
              <p:embed/>
            </p:oleObj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/>
        </p:nvGraphicFramePr>
        <p:xfrm>
          <a:off x="4482702" y="4857759"/>
          <a:ext cx="2161000" cy="1571637"/>
        </p:xfrm>
        <a:graphic>
          <a:graphicData uri="http://schemas.openxmlformats.org/presentationml/2006/ole">
            <p:oleObj spid="_x0000_s14359" name="Формула" r:id="rId6" imgW="622080" imgH="431640" progId="Equation.3">
              <p:embed/>
            </p:oleObj>
          </a:graphicData>
        </a:graphic>
      </p:graphicFrame>
      <p:graphicFrame>
        <p:nvGraphicFramePr>
          <p:cNvPr id="21" name="Объект 20"/>
          <p:cNvGraphicFramePr>
            <a:graphicFrameLocks noChangeAspect="1"/>
          </p:cNvGraphicFramePr>
          <p:nvPr/>
        </p:nvGraphicFramePr>
        <p:xfrm>
          <a:off x="4500562" y="5500702"/>
          <a:ext cx="2214578" cy="2214554"/>
        </p:xfrm>
        <a:graphic>
          <a:graphicData uri="http://schemas.openxmlformats.org/presentationml/2006/ole">
            <p:oleObj spid="_x0000_s14360" name="Формула" r:id="rId7" imgW="469800" imgH="431640" progId="Equation.3">
              <p:embed/>
            </p:oleObj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>
                <a:latin typeface="Arial Black" pitchFamily="34" charset="0"/>
              </a:rPr>
              <a:t>Решим  задачи  устно</a:t>
            </a:r>
            <a:endParaRPr lang="ru-RU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1600200"/>
            <a:ext cx="7524750" cy="5257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АВС</a:t>
            </a:r>
            <a:r>
              <a:rPr lang="en-US" dirty="0"/>
              <a:t>D – </a:t>
            </a:r>
            <a:r>
              <a:rPr lang="ru-RU" dirty="0"/>
              <a:t>прямоугольник, АВ:</a:t>
            </a:r>
            <a:r>
              <a:rPr lang="en-US" dirty="0"/>
              <a:t>AD</a:t>
            </a:r>
            <a:r>
              <a:rPr lang="ru-RU" dirty="0"/>
              <a:t>=3:4,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Найти: А</a:t>
            </a:r>
            <a:r>
              <a:rPr lang="en-US" dirty="0"/>
              <a:t>D</a:t>
            </a:r>
            <a:r>
              <a:rPr lang="ru-RU" dirty="0"/>
              <a:t>.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 В                                </a:t>
            </a:r>
            <a:r>
              <a:rPr lang="ru-RU" dirty="0" smtClean="0"/>
              <a:t>         С</a:t>
            </a: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en-US" dirty="0"/>
              <a:t> </a:t>
            </a:r>
            <a:r>
              <a:rPr lang="ru-RU" dirty="0"/>
              <a:t>А                                </a:t>
            </a:r>
            <a:r>
              <a:rPr lang="ru-RU" dirty="0" smtClean="0"/>
              <a:t>          </a:t>
            </a:r>
            <a:r>
              <a:rPr lang="en-US" dirty="0" smtClean="0"/>
              <a:t> </a:t>
            </a:r>
            <a:r>
              <a:rPr lang="en-US" dirty="0"/>
              <a:t>D</a:t>
            </a:r>
            <a:endParaRPr lang="ru-RU" dirty="0"/>
          </a:p>
        </p:txBody>
      </p:sp>
      <p:graphicFrame>
        <p:nvGraphicFramePr>
          <p:cNvPr id="10" name="Содержимое 9"/>
          <p:cNvGraphicFramePr>
            <a:graphicFrameLocks noChangeAspect="1"/>
          </p:cNvGraphicFramePr>
          <p:nvPr>
            <p:ph sz="half" idx="2"/>
          </p:nvPr>
        </p:nvGraphicFramePr>
        <p:xfrm>
          <a:off x="5143500" y="2235200"/>
          <a:ext cx="3000375" cy="1101725"/>
        </p:xfrm>
        <a:graphic>
          <a:graphicData uri="http://schemas.openxmlformats.org/presentationml/2006/ole">
            <p:oleObj spid="_x0000_s16395" name="Формула" r:id="rId3" imgW="1244520" imgH="457200" progId="Equation.3">
              <p:embed/>
            </p:oleObj>
          </a:graphicData>
        </a:graphic>
      </p:graphicFrame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395288" y="3141663"/>
            <a:ext cx="3744912" cy="21605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25 см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95288" y="3141663"/>
            <a:ext cx="3744912" cy="216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5214942" y="2857496"/>
          <a:ext cx="2500330" cy="1000132"/>
        </p:xfrm>
        <a:graphic>
          <a:graphicData uri="http://schemas.openxmlformats.org/presentationml/2006/ole">
            <p:oleObj spid="_x0000_s16396" name="Формула" r:id="rId4" imgW="1104840" imgH="457200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5214942" y="3429000"/>
          <a:ext cx="1428760" cy="1071570"/>
        </p:xfrm>
        <a:graphic>
          <a:graphicData uri="http://schemas.openxmlformats.org/presentationml/2006/ole">
            <p:oleObj spid="_x0000_s16397" name="Формула" r:id="rId5" imgW="533160" imgH="457200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5286380" y="4000504"/>
          <a:ext cx="928694" cy="1071570"/>
        </p:xfrm>
        <a:graphic>
          <a:graphicData uri="http://schemas.openxmlformats.org/presentationml/2006/ole">
            <p:oleObj spid="_x0000_s16398" name="Формула" r:id="rId6" imgW="380880" imgH="431640" progId="Equation.3">
              <p:embed/>
            </p:oleObj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5072066" y="4786322"/>
          <a:ext cx="3643338" cy="1821669"/>
        </p:xfrm>
        <a:graphic>
          <a:graphicData uri="http://schemas.openxmlformats.org/presentationml/2006/ole">
            <p:oleObj spid="_x0000_s16399" name="Формула" r:id="rId7" imgW="939600" imgH="431640" progId="Equation.3">
              <p:embed/>
            </p:oleObj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>
                <a:latin typeface="Arial Black" pitchFamily="34" charset="0"/>
              </a:rPr>
              <a:t>Решим  задачи  устно</a:t>
            </a:r>
            <a:endParaRPr lang="ru-RU" dirty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0" y="1600200"/>
            <a:ext cx="5795963" cy="5257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Найти : АВ.</a:t>
            </a:r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sz="1000" dirty="0"/>
              <a:t>                                        </a:t>
            </a:r>
            <a:r>
              <a:rPr lang="ru-RU" sz="1000" dirty="0" smtClean="0"/>
              <a:t>   </a:t>
            </a:r>
            <a:r>
              <a:rPr lang="ru-RU" sz="1000" dirty="0"/>
              <a:t>0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    С   135</a:t>
            </a:r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/>
              <a:t>                   6 см</a:t>
            </a:r>
          </a:p>
          <a:p>
            <a:pPr>
              <a:buFont typeface="Wingdings" pitchFamily="2" charset="2"/>
              <a:buNone/>
            </a:pPr>
            <a:r>
              <a:rPr lang="ru-RU" sz="1200" dirty="0"/>
              <a:t>                    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lang="ru-RU" sz="1200" dirty="0"/>
              <a:t>                                                                                    </a:t>
            </a:r>
            <a:r>
              <a:rPr lang="ru-RU" sz="1200" dirty="0" smtClean="0"/>
              <a:t> 0</a:t>
            </a:r>
            <a:endParaRPr lang="ru-RU" sz="1200" dirty="0"/>
          </a:p>
          <a:p>
            <a:pPr>
              <a:buFont typeface="Wingdings" pitchFamily="2" charset="2"/>
              <a:buNone/>
            </a:pPr>
            <a:r>
              <a:rPr lang="ru-RU" dirty="0"/>
              <a:t>                              135</a:t>
            </a:r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/>
              <a:t>    В                     </a:t>
            </a:r>
            <a:r>
              <a:rPr lang="ru-RU" dirty="0" smtClean="0"/>
              <a:t>       </a:t>
            </a:r>
            <a:r>
              <a:rPr lang="ru-RU" dirty="0"/>
              <a:t>А                             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48200" y="1773238"/>
            <a:ext cx="4495800" cy="4746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 </a:t>
            </a:r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 rot="-29544496">
            <a:off x="-431799" y="4157662"/>
            <a:ext cx="3600450" cy="1800225"/>
          </a:xfrm>
          <a:prstGeom prst="triangle">
            <a:avLst>
              <a:gd name="adj" fmla="val 467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755650" y="5445125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1042988" y="54451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cxnSp>
        <p:nvCxnSpPr>
          <p:cNvPr id="28" name="Прямая соединительная линия 27"/>
          <p:cNvCxnSpPr>
            <a:stCxn id="18438" idx="2"/>
          </p:cNvCxnSpPr>
          <p:nvPr/>
        </p:nvCxnSpPr>
        <p:spPr>
          <a:xfrm>
            <a:off x="3247119" y="5779941"/>
            <a:ext cx="1253443" cy="65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18438" idx="4"/>
          </p:cNvCxnSpPr>
          <p:nvPr/>
        </p:nvCxnSpPr>
        <p:spPr>
          <a:xfrm flipH="1" flipV="1">
            <a:off x="785786" y="2143116"/>
            <a:ext cx="33157" cy="9784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Объект 30"/>
          <p:cNvGraphicFramePr>
            <a:graphicFrameLocks noChangeAspect="1"/>
          </p:cNvGraphicFramePr>
          <p:nvPr/>
        </p:nvGraphicFramePr>
        <p:xfrm>
          <a:off x="3929058" y="1857364"/>
          <a:ext cx="4857784" cy="1973274"/>
        </p:xfrm>
        <a:graphic>
          <a:graphicData uri="http://schemas.openxmlformats.org/presentationml/2006/ole">
            <p:oleObj spid="_x0000_s18462" name="Формула" r:id="rId3" imgW="1612800" imgH="660240" progId="Equation.3">
              <p:embed/>
            </p:oleObj>
          </a:graphicData>
        </a:graphic>
      </p:graphicFrame>
      <p:graphicFrame>
        <p:nvGraphicFramePr>
          <p:cNvPr id="32" name="Объект 31"/>
          <p:cNvGraphicFramePr>
            <a:graphicFrameLocks noChangeAspect="1"/>
          </p:cNvGraphicFramePr>
          <p:nvPr/>
        </p:nvGraphicFramePr>
        <p:xfrm>
          <a:off x="4786314" y="3929066"/>
          <a:ext cx="2186000" cy="1300170"/>
        </p:xfrm>
        <a:graphic>
          <a:graphicData uri="http://schemas.openxmlformats.org/presentationml/2006/ole">
            <p:oleObj spid="_x0000_s18463" name="Формула" r:id="rId4" imgW="799920" imgH="457200" progId="Equation.3">
              <p:embed/>
            </p:oleObj>
          </a:graphicData>
        </a:graphic>
      </p:graphicFrame>
      <p:graphicFrame>
        <p:nvGraphicFramePr>
          <p:cNvPr id="33" name="Объект 32"/>
          <p:cNvGraphicFramePr>
            <a:graphicFrameLocks noChangeAspect="1"/>
          </p:cNvGraphicFramePr>
          <p:nvPr/>
        </p:nvGraphicFramePr>
        <p:xfrm>
          <a:off x="4429124" y="5429240"/>
          <a:ext cx="3357586" cy="1428760"/>
        </p:xfrm>
        <a:graphic>
          <a:graphicData uri="http://schemas.openxmlformats.org/presentationml/2006/ole">
            <p:oleObj spid="_x0000_s18464" name="Формула" r:id="rId5" imgW="1218960" imgH="482400" progId="Equation.3">
              <p:embed/>
            </p:oleObj>
          </a:graphicData>
        </a:graphic>
      </p:graphicFrame>
      <p:sp>
        <p:nvSpPr>
          <p:cNvPr id="16" name="Дуга 15"/>
          <p:cNvSpPr/>
          <p:nvPr/>
        </p:nvSpPr>
        <p:spPr>
          <a:xfrm>
            <a:off x="3000364" y="5643578"/>
            <a:ext cx="357190" cy="214314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Дуга 17"/>
          <p:cNvSpPr/>
          <p:nvPr/>
        </p:nvSpPr>
        <p:spPr>
          <a:xfrm>
            <a:off x="714348" y="3000372"/>
            <a:ext cx="214314" cy="28575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398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dirty="0">
                <a:latin typeface="Arial Black" pitchFamily="34" charset="0"/>
              </a:rPr>
              <a:t>Сформулируйте утверждения обратные данным и выясните ,верны ли они: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4530725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Arial Black" pitchFamily="34" charset="0"/>
              </a:rPr>
              <a:t>Сумма смежных углов равна 180 градусам;</a:t>
            </a:r>
          </a:p>
          <a:p>
            <a:r>
              <a:rPr lang="ru-RU" dirty="0">
                <a:solidFill>
                  <a:srgbClr val="FFC000"/>
                </a:solidFill>
                <a:latin typeface="Arial Black" pitchFamily="34" charset="0"/>
              </a:rPr>
              <a:t>Если сумма двух углов равна 180 градусам, то они смежные; 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НЕ ВЕРНО!</a:t>
            </a:r>
          </a:p>
          <a:p>
            <a:r>
              <a:rPr lang="ru-RU" dirty="0">
                <a:latin typeface="Arial Black" pitchFamily="34" charset="0"/>
              </a:rPr>
              <a:t>Диагонали ромба взаимно перпендикулярны</a:t>
            </a:r>
          </a:p>
          <a:p>
            <a:r>
              <a:rPr lang="ru-RU" dirty="0">
                <a:solidFill>
                  <a:srgbClr val="FFC000"/>
                </a:solidFill>
                <a:latin typeface="Arial Black" pitchFamily="34" charset="0"/>
              </a:rPr>
              <a:t>Если диагонали четырехугольника взаимно перпендикулярны, то он – ромб;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НЕ ВЕРНО</a:t>
            </a:r>
            <a:r>
              <a:rPr lang="ru-RU" dirty="0">
                <a:latin typeface="Arial Black" pitchFamily="34" charset="0"/>
              </a:rPr>
              <a:t>!</a:t>
            </a:r>
          </a:p>
          <a:p>
            <a:endParaRPr lang="ru-RU" dirty="0">
              <a:solidFill>
                <a:srgbClr val="66CCFF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11398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dirty="0">
                <a:latin typeface="Arial Black" pitchFamily="34" charset="0"/>
              </a:rPr>
              <a:t>Сформулируйте утверждения обратные данным и выясните ,верны ли они: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4530725"/>
          </a:xfrm>
        </p:spPr>
        <p:txBody>
          <a:bodyPr>
            <a:normAutofit fontScale="92500"/>
          </a:bodyPr>
          <a:lstStyle/>
          <a:p>
            <a:r>
              <a:rPr lang="ru-RU" dirty="0">
                <a:latin typeface="Arial Black" pitchFamily="34" charset="0"/>
              </a:rPr>
              <a:t>Вертикальные углы равны;</a:t>
            </a:r>
          </a:p>
          <a:p>
            <a:r>
              <a:rPr lang="ru-RU" dirty="0">
                <a:solidFill>
                  <a:srgbClr val="FFFF00"/>
                </a:solidFill>
                <a:latin typeface="Arial Black" pitchFamily="34" charset="0"/>
              </a:rPr>
              <a:t>Если углы равны, то они вертикальные;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НЕ ВЕРНО!</a:t>
            </a:r>
          </a:p>
          <a:p>
            <a:r>
              <a:rPr lang="ru-RU" dirty="0">
                <a:latin typeface="Arial Black" pitchFamily="34" charset="0"/>
              </a:rPr>
              <a:t>В параллелограмме противолежащие стороны равны;</a:t>
            </a:r>
          </a:p>
          <a:p>
            <a:r>
              <a:rPr lang="ru-RU" dirty="0">
                <a:solidFill>
                  <a:srgbClr val="FFFF00"/>
                </a:solidFill>
                <a:latin typeface="Arial Black" pitchFamily="34" charset="0"/>
              </a:rPr>
              <a:t>Если в четырехугольнике противолежащие стороны равны, то он – параллелограмм;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НЕ ВЕРНО!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11398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dirty="0">
                <a:latin typeface="Arial Black" pitchFamily="34" charset="0"/>
              </a:rPr>
              <a:t>Сформулируйте утверждения обратные данным и выясните ,верны ли они: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4530725"/>
          </a:xfrm>
        </p:spPr>
        <p:txBody>
          <a:bodyPr/>
          <a:lstStyle/>
          <a:p>
            <a:r>
              <a:rPr lang="ru-RU" sz="4000" dirty="0"/>
              <a:t>В прямоугольном треугольнике квадрат гипотенузы, равен сумме квадратов катетов</a:t>
            </a:r>
          </a:p>
          <a:p>
            <a:r>
              <a:rPr lang="ru-RU" sz="4000" dirty="0">
                <a:solidFill>
                  <a:srgbClr val="FFFF00"/>
                </a:solidFill>
              </a:rPr>
              <a:t>Если квадрат одной стороны треугольника равен сумме квадратов двух других сторон, то треугольник прямоугольный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0" y="260350"/>
            <a:ext cx="9144000" cy="6408738"/>
          </a:xfrm>
          <a:ln>
            <a:solidFill>
              <a:srgbClr val="FC1908"/>
            </a:solidFill>
          </a:ln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   </a:t>
            </a:r>
            <a:r>
              <a:rPr lang="ru-RU" sz="4400" dirty="0" smtClean="0">
                <a:solidFill>
                  <a:srgbClr val="FF0000"/>
                </a:solidFill>
                <a:latin typeface="Arial Black" pitchFamily="34" charset="0"/>
              </a:rPr>
              <a:t>Если </a:t>
            </a:r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квадрат одной стороны треугольника равен сумме квадратов двух других сторон, то треугольник прямоугольный.</a:t>
            </a:r>
          </a:p>
          <a:p>
            <a:pPr algn="ctr">
              <a:buFont typeface="Wingdings" pitchFamily="2" charset="2"/>
              <a:buNone/>
            </a:pPr>
            <a:r>
              <a:rPr lang="ru-RU" sz="3600" dirty="0">
                <a:solidFill>
                  <a:srgbClr val="66CCFF"/>
                </a:solidFill>
              </a:rPr>
              <a:t>   </a:t>
            </a:r>
            <a:r>
              <a:rPr lang="ru-RU" sz="4400" dirty="0">
                <a:solidFill>
                  <a:srgbClr val="66CCFF"/>
                </a:solidFill>
                <a:latin typeface="Arial Black" pitchFamily="34" charset="0"/>
              </a:rPr>
              <a:t>Данное утверждение называют теоремой, </a:t>
            </a:r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обратной теореме </a:t>
            </a:r>
            <a:r>
              <a:rPr lang="ru-RU" sz="4400" dirty="0" smtClean="0">
                <a:solidFill>
                  <a:srgbClr val="FF0000"/>
                </a:solidFill>
                <a:latin typeface="Arial Black" pitchFamily="34" charset="0"/>
              </a:rPr>
              <a:t>Пифагора.</a:t>
            </a:r>
            <a:endParaRPr lang="ru-RU" sz="3600" dirty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None/>
            </a:pPr>
            <a:endParaRPr lang="ru-RU" dirty="0">
              <a:solidFill>
                <a:schemeClr val="hlink"/>
              </a:solidFill>
            </a:endParaRPr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 flipH="1">
            <a:off x="3563938" y="1341438"/>
            <a:ext cx="7143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3563938" y="1484313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 flipH="1" flipV="1">
            <a:off x="3635375" y="1341438"/>
            <a:ext cx="73025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22145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800" dirty="0">
                <a:latin typeface="Arial Black" pitchFamily="34" charset="0"/>
              </a:rPr>
              <a:t>Прямоугольные треугольники, длины сторон которых выражаются целыми числами, называются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0" y="2571744"/>
            <a:ext cx="9144000" cy="3887788"/>
          </a:xfrm>
        </p:spPr>
        <p:txBody>
          <a:bodyPr>
            <a:normAutofit fontScale="92500"/>
          </a:bodyPr>
          <a:lstStyle/>
          <a:p>
            <a:pPr algn="ctr">
              <a:buFont typeface="Wingdings" pitchFamily="2" charset="2"/>
              <a:buNone/>
            </a:pPr>
            <a:r>
              <a:rPr lang="ru-RU" sz="4000" dirty="0" smtClean="0">
                <a:solidFill>
                  <a:srgbClr val="66CCFF"/>
                </a:solidFill>
                <a:latin typeface="Arial Black" pitchFamily="34" charset="0"/>
              </a:rPr>
              <a:t>Пифагоровыми треугольниками.</a:t>
            </a:r>
            <a:endParaRPr lang="ru-RU" sz="4000" dirty="0">
              <a:solidFill>
                <a:srgbClr val="66CCFF"/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ru-RU" sz="2800" dirty="0">
                <a:latin typeface="Arial Black" pitchFamily="34" charset="0"/>
              </a:rPr>
              <a:t>Например: </a:t>
            </a:r>
            <a:r>
              <a:rPr lang="ru-RU" sz="2800" dirty="0" smtClean="0">
                <a:latin typeface="Arial Black" pitchFamily="34" charset="0"/>
              </a:rPr>
              <a:t>     </a:t>
            </a:r>
            <a:r>
              <a:rPr lang="ru-RU" sz="2800" dirty="0" smtClean="0">
                <a:solidFill>
                  <a:srgbClr val="FFC000"/>
                </a:solidFill>
                <a:latin typeface="Arial Black" pitchFamily="34" charset="0"/>
              </a:rPr>
              <a:t>26</a:t>
            </a:r>
            <a:r>
              <a:rPr lang="ru-RU" sz="2800" dirty="0">
                <a:solidFill>
                  <a:srgbClr val="FFC000"/>
                </a:solidFill>
                <a:latin typeface="Arial Black" pitchFamily="34" charset="0"/>
              </a:rPr>
              <a:t>, 24 и 10</a:t>
            </a:r>
          </a:p>
          <a:p>
            <a:pPr>
              <a:buFont typeface="Wingdings" pitchFamily="2" charset="2"/>
              <a:buNone/>
            </a:pPr>
            <a:endParaRPr lang="ru-RU" sz="2800" dirty="0">
              <a:latin typeface="Arial Black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ru-RU" sz="2400" dirty="0">
                <a:latin typeface="Arial Black" pitchFamily="34" charset="0"/>
              </a:rPr>
              <a:t>-Приведите примеры Пифагоровых треугольников</a:t>
            </a:r>
          </a:p>
          <a:p>
            <a:pPr>
              <a:buFont typeface="Wingdings" pitchFamily="2" charset="2"/>
              <a:buNone/>
            </a:pPr>
            <a:r>
              <a:rPr lang="ru-RU" sz="2400" dirty="0">
                <a:solidFill>
                  <a:srgbClr val="FFC000"/>
                </a:solidFill>
                <a:latin typeface="Arial Black" pitchFamily="34" charset="0"/>
              </a:rPr>
              <a:t>10,8 и 15;  13,12 и 5;    5,4 и 3;   15,12 и 9 и т.д.</a:t>
            </a:r>
          </a:p>
          <a:p>
            <a:pPr>
              <a:buFont typeface="Wingdings" pitchFamily="2" charset="2"/>
              <a:buNone/>
            </a:pPr>
            <a:r>
              <a:rPr lang="ru-RU" sz="2400" dirty="0">
                <a:latin typeface="Arial Black" pitchFamily="34" charset="0"/>
              </a:rPr>
              <a:t>-Являются ли Пифагоровыми треугольниками треугольники: а) с гипотенузой 25 и катетом 15;</a:t>
            </a:r>
          </a:p>
          <a:p>
            <a:pPr>
              <a:buFont typeface="Wingdings" pitchFamily="2" charset="2"/>
              <a:buNone/>
            </a:pPr>
            <a:r>
              <a:rPr lang="ru-RU" sz="2400" dirty="0">
                <a:latin typeface="Arial Black" pitchFamily="34" charset="0"/>
              </a:rPr>
              <a:t>                         б) с катетами 5 и 4?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549275"/>
            <a:ext cx="8964612" cy="619283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Arial Black" pitchFamily="34" charset="0"/>
              </a:rPr>
              <a:t>Треугольник со сторонами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Arial Black" pitchFamily="34" charset="0"/>
              </a:rPr>
              <a:t>3,4 и 5 был известен еще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Arial Black" pitchFamily="34" charset="0"/>
              </a:rPr>
              <a:t>древним  египтянам. Египтяне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Arial Black" pitchFamily="34" charset="0"/>
              </a:rPr>
              <a:t>использовали их для </a:t>
            </a:r>
            <a:r>
              <a:rPr lang="ru-RU" sz="2800" dirty="0" err="1">
                <a:latin typeface="Arial Black" pitchFamily="34" charset="0"/>
              </a:rPr>
              <a:t>построе</a:t>
            </a:r>
            <a:r>
              <a:rPr lang="ru-RU" sz="2800" dirty="0">
                <a:latin typeface="Arial Black" pitchFamily="34" charset="0"/>
              </a:rPr>
              <a:t>-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 err="1">
                <a:latin typeface="Arial Black" pitchFamily="34" charset="0"/>
              </a:rPr>
              <a:t>ния</a:t>
            </a:r>
            <a:r>
              <a:rPr lang="ru-RU" sz="2800" dirty="0">
                <a:latin typeface="Arial Black" pitchFamily="34" charset="0"/>
              </a:rPr>
              <a:t> прямых углов. Делали они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Arial Black" pitchFamily="34" charset="0"/>
              </a:rPr>
              <a:t>это так: на веревке делали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Arial Black" pitchFamily="34" charset="0"/>
              </a:rPr>
              <a:t>метки, делящие ее на 12 равных частей, связывали концы веревки и растягивали на земле с помощью кольев в виде треугольника со сторонами 3,4 и 5. Угол лежащий против стороны, равной 5, оказывался прямым. Этот треугольник получил название </a:t>
            </a:r>
            <a:r>
              <a:rPr lang="ru-RU" dirty="0">
                <a:solidFill>
                  <a:srgbClr val="FFFF00"/>
                </a:solidFill>
                <a:latin typeface="Arial Black" pitchFamily="34" charset="0"/>
              </a:rPr>
              <a:t>египетского треугольника</a:t>
            </a:r>
            <a:r>
              <a:rPr lang="ru-RU" sz="2800" dirty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ru-RU" sz="2800" dirty="0">
                <a:latin typeface="Arial Black" pitchFamily="34" charset="0"/>
              </a:rPr>
              <a:t>и по сей день именно так его и называют</a:t>
            </a:r>
          </a:p>
        </p:txBody>
      </p:sp>
      <p:pic>
        <p:nvPicPr>
          <p:cNvPr id="27659" name="Picture 11" descr="MP900400484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656071" y="0"/>
            <a:ext cx="2487929" cy="21685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itchFamily="34" charset="0"/>
              </a:rPr>
              <a:t>Учебник (устно)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268413"/>
            <a:ext cx="8607454" cy="532923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800" dirty="0">
                <a:latin typeface="Arial Black" pitchFamily="34" charset="0"/>
              </a:rPr>
              <a:t>№498 (</a:t>
            </a:r>
            <a:r>
              <a:rPr lang="ru-RU" sz="2800" dirty="0" err="1">
                <a:latin typeface="Arial Black" pitchFamily="34" charset="0"/>
              </a:rPr>
              <a:t>а,б,в</a:t>
            </a:r>
            <a:r>
              <a:rPr lang="ru-RU" sz="2800" dirty="0">
                <a:latin typeface="Arial Black" pitchFamily="34" charset="0"/>
              </a:rPr>
              <a:t>)</a:t>
            </a:r>
          </a:p>
          <a:p>
            <a:pPr>
              <a:buFont typeface="Wingdings" pitchFamily="2" charset="2"/>
              <a:buNone/>
            </a:pPr>
            <a:r>
              <a:rPr lang="ru-RU" sz="2400" dirty="0">
                <a:latin typeface="Arial Black" pitchFamily="34" charset="0"/>
              </a:rPr>
              <a:t>Выясните является ли треугольник прямоугольным, если его стороны выражаются числами: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latin typeface="Arial Black" pitchFamily="34" charset="0"/>
              </a:rPr>
              <a:t>а) 6,8 и 10 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rgbClr val="66CCFF"/>
                </a:solidFill>
                <a:latin typeface="Arial Black" pitchFamily="34" charset="0"/>
              </a:rPr>
              <a:t>36+64=100, 100=100 </a:t>
            </a:r>
            <a:r>
              <a:rPr lang="ru-RU" sz="2800" dirty="0" smtClean="0">
                <a:solidFill>
                  <a:srgbClr val="66CCFF"/>
                </a:solidFill>
                <a:latin typeface="Arial Black" pitchFamily="34" charset="0"/>
              </a:rPr>
              <a:t>       </a:t>
            </a:r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Является</a:t>
            </a:r>
            <a:endParaRPr lang="ru-RU" sz="2800" dirty="0">
              <a:solidFill>
                <a:srgbClr val="FFFF00"/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ru-RU" sz="2800" dirty="0">
                <a:latin typeface="Arial Black" pitchFamily="34" charset="0"/>
              </a:rPr>
              <a:t>б)5,6 и 7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rgbClr val="66CCFF"/>
                </a:solidFill>
                <a:latin typeface="Arial Black" pitchFamily="34" charset="0"/>
              </a:rPr>
              <a:t>25+36=61,  </a:t>
            </a:r>
            <a:r>
              <a:rPr lang="ru-RU" sz="2800" dirty="0" smtClean="0">
                <a:solidFill>
                  <a:srgbClr val="66CCFF"/>
                </a:solidFill>
                <a:latin typeface="Arial Black" pitchFamily="34" charset="0"/>
              </a:rPr>
              <a:t>61≠ </a:t>
            </a:r>
            <a:r>
              <a:rPr lang="ru-RU" sz="2800" dirty="0">
                <a:solidFill>
                  <a:srgbClr val="66CCFF"/>
                </a:solidFill>
                <a:latin typeface="Arial Black" pitchFamily="34" charset="0"/>
              </a:rPr>
              <a:t>49</a:t>
            </a:r>
            <a:r>
              <a:rPr lang="ru-RU" sz="2800" dirty="0">
                <a:latin typeface="Arial Black" pitchFamily="34" charset="0"/>
              </a:rPr>
              <a:t> </a:t>
            </a:r>
            <a:r>
              <a:rPr lang="ru-RU" sz="2800" dirty="0" smtClean="0">
                <a:latin typeface="Arial Black" pitchFamily="34" charset="0"/>
              </a:rPr>
              <a:t>           </a:t>
            </a:r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Не </a:t>
            </a:r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является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latin typeface="Arial Black" pitchFamily="34" charset="0"/>
              </a:rPr>
              <a:t>в)9,12 и 15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rgbClr val="66CCFF"/>
                </a:solidFill>
                <a:latin typeface="Arial Black" pitchFamily="34" charset="0"/>
              </a:rPr>
              <a:t>81+144=225,225=225 </a:t>
            </a:r>
            <a:r>
              <a:rPr lang="ru-RU" sz="2800" dirty="0" smtClean="0">
                <a:solidFill>
                  <a:srgbClr val="66CCFF"/>
                </a:solidFill>
                <a:latin typeface="Arial Black" pitchFamily="34" charset="0"/>
              </a:rPr>
              <a:t>      </a:t>
            </a:r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Является</a:t>
            </a:r>
            <a:r>
              <a:rPr lang="ru-RU" sz="2800" dirty="0" smtClean="0">
                <a:latin typeface="Arial Black" pitchFamily="34" charset="0"/>
              </a:rPr>
              <a:t>    </a:t>
            </a:r>
            <a:endParaRPr lang="ru-RU" sz="2800" dirty="0">
              <a:latin typeface="Arial Black" pitchFamily="34" charset="0"/>
            </a:endParaRPr>
          </a:p>
          <a:p>
            <a:pPr>
              <a:buFont typeface="Wingdings" pitchFamily="2" charset="2"/>
              <a:buNone/>
            </a:pPr>
            <a:endParaRPr lang="ru-RU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98" decel="100000" fill="hold"/>
                                        <p:tgtEl>
                                          <p:spTgt spid="29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98" decel="100000" fill="hold"/>
                                        <p:tgtEl>
                                          <p:spTgt spid="29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70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271462"/>
          </a:xfrm>
        </p:spPr>
        <p:txBody>
          <a:bodyPr>
            <a:noAutofit/>
          </a:bodyPr>
          <a:lstStyle/>
          <a:p>
            <a:r>
              <a:rPr lang="ru-RU" sz="4400" dirty="0">
                <a:latin typeface="Arial Black" pitchFamily="34" charset="0"/>
              </a:rPr>
              <a:t>Учебник (письменно)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92150"/>
            <a:ext cx="8358214" cy="61658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dirty="0">
                <a:latin typeface="Arial Black" pitchFamily="34" charset="0"/>
              </a:rPr>
              <a:t>№499 а)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Найдите меньшую высоту треугольника, если его стороны равны:</a:t>
            </a:r>
          </a:p>
          <a:p>
            <a:pPr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 а) 24 см, 25 см, 7 см.</a:t>
            </a:r>
          </a:p>
          <a:p>
            <a:pPr>
              <a:buFont typeface="Wingdings" pitchFamily="2" charset="2"/>
              <a:buNone/>
            </a:pPr>
            <a:r>
              <a:rPr lang="ru-RU" sz="2400" dirty="0">
                <a:latin typeface="Arial Black" pitchFamily="34" charset="0"/>
              </a:rPr>
              <a:t>Решение</a:t>
            </a:r>
            <a:r>
              <a:rPr lang="ru-RU" sz="2400" dirty="0" smtClean="0">
                <a:latin typeface="Arial Black" pitchFamily="34" charset="0"/>
              </a:rPr>
              <a:t>:</a:t>
            </a:r>
          </a:p>
          <a:p>
            <a:pPr>
              <a:buFont typeface="Wingdings" pitchFamily="2" charset="2"/>
              <a:buNone/>
            </a:pPr>
            <a:endParaRPr lang="ru-RU" sz="2400" dirty="0">
              <a:latin typeface="Arial Black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latin typeface="Arial Black" pitchFamily="34" charset="0"/>
              </a:rPr>
              <a:t>    625=576+49=625</a:t>
            </a:r>
            <a:r>
              <a:rPr lang="ru-RU" sz="2400" dirty="0">
                <a:latin typeface="Arial Black" pitchFamily="34" charset="0"/>
              </a:rPr>
              <a:t>, значит треугольник прямоугольный и его</a:t>
            </a:r>
            <a:r>
              <a:rPr lang="en-US" sz="2400" dirty="0">
                <a:latin typeface="Arial Black" pitchFamily="34" charset="0"/>
              </a:rPr>
              <a:t> S </a:t>
            </a:r>
            <a:r>
              <a:rPr lang="ru-RU" sz="2400" dirty="0">
                <a:latin typeface="Arial Black" pitchFamily="34" charset="0"/>
              </a:rPr>
              <a:t>равна половине произведения его катетов, т.е.</a:t>
            </a:r>
            <a:r>
              <a:rPr lang="en-US" sz="2400" dirty="0">
                <a:latin typeface="Arial Black" pitchFamily="34" charset="0"/>
              </a:rPr>
              <a:t> S=0</a:t>
            </a:r>
            <a:r>
              <a:rPr lang="ru-RU" sz="2400" dirty="0">
                <a:latin typeface="Arial Black" pitchFamily="34" charset="0"/>
              </a:rPr>
              <a:t>,5*24*7=84.</a:t>
            </a:r>
          </a:p>
          <a:p>
            <a:pPr>
              <a:buFont typeface="Wingdings" pitchFamily="2" charset="2"/>
              <a:buNone/>
            </a:pPr>
            <a:r>
              <a:rPr lang="ru-RU" sz="2400" dirty="0">
                <a:latin typeface="Arial Black" pitchFamily="34" charset="0"/>
              </a:rPr>
              <a:t>Меньшая высота проведена к большей стороне, а в прямоугольном треугольнике большая сторона – гипотенуза, то </a:t>
            </a:r>
            <a:r>
              <a:rPr lang="en-US" sz="2400" dirty="0">
                <a:latin typeface="Arial Black" pitchFamily="34" charset="0"/>
              </a:rPr>
              <a:t>h=(2S)/25  </a:t>
            </a:r>
            <a:r>
              <a:rPr lang="ru-RU" sz="2400" dirty="0" smtClean="0">
                <a:latin typeface="Arial Black" pitchFamily="34" charset="0"/>
              </a:rPr>
              <a:t>,</a:t>
            </a:r>
            <a:r>
              <a:rPr lang="en-US" sz="2400" dirty="0" smtClean="0">
                <a:latin typeface="Arial Black" pitchFamily="34" charset="0"/>
              </a:rPr>
              <a:t>   </a:t>
            </a:r>
            <a:r>
              <a:rPr lang="en-US" sz="2400" dirty="0">
                <a:latin typeface="Arial Black" pitchFamily="34" charset="0"/>
              </a:rPr>
              <a:t>h=2*84</a:t>
            </a:r>
            <a:r>
              <a:rPr lang="ru-RU" sz="2400" dirty="0">
                <a:latin typeface="Arial Black" pitchFamily="34" charset="0"/>
              </a:rPr>
              <a:t>:25=6,72 (см).</a:t>
            </a:r>
          </a:p>
          <a:p>
            <a:pPr>
              <a:buFont typeface="Wingdings" pitchFamily="2" charset="2"/>
              <a:buNone/>
            </a:pPr>
            <a:r>
              <a:rPr lang="ru-RU" sz="2400" dirty="0">
                <a:latin typeface="Arial Black" pitchFamily="34" charset="0"/>
              </a:rPr>
              <a:t>Ответ: 6,72 см.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4643438" y="2214554"/>
          <a:ext cx="1714480" cy="869314"/>
        </p:xfrm>
        <a:graphic>
          <a:graphicData uri="http://schemas.openxmlformats.org/presentationml/2006/ole">
            <p:oleObj spid="_x0000_s33794" name="Формула" r:id="rId3" imgW="901440" imgH="457200" progId="Equation.3">
              <p:embed/>
            </p:oleObj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Arial Black" pitchFamily="34" charset="0"/>
              </a:rPr>
              <a:t>Самостоятельная</a:t>
            </a:r>
            <a:r>
              <a:rPr lang="ru-RU" sz="3800" dirty="0" smtClean="0">
                <a:latin typeface="Arial Black" pitchFamily="34" charset="0"/>
              </a:rPr>
              <a:t> работа</a:t>
            </a:r>
            <a:endParaRPr lang="ru-RU" sz="3800" dirty="0">
              <a:latin typeface="Arial Black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000108"/>
            <a:ext cx="4643438" cy="6072230"/>
          </a:xfrm>
        </p:spPr>
        <p:txBody>
          <a:bodyPr>
            <a:normAutofit fontScale="62500" lnSpcReduction="20000"/>
          </a:bodyPr>
          <a:lstStyle/>
          <a:p>
            <a:r>
              <a:rPr lang="ru-RU" sz="3400" b="1" dirty="0" smtClean="0">
                <a:solidFill>
                  <a:srgbClr val="FFFF00"/>
                </a:solidFill>
                <a:latin typeface="Arial Black" pitchFamily="34" charset="0"/>
              </a:rPr>
              <a:t>1 вариант</a:t>
            </a:r>
            <a:endParaRPr lang="ru-RU" sz="3400" dirty="0" smtClean="0">
              <a:solidFill>
                <a:srgbClr val="FFFF00"/>
              </a:solidFill>
              <a:latin typeface="Arial Black" pitchFamily="34" charset="0"/>
            </a:endParaRPr>
          </a:p>
          <a:p>
            <a:r>
              <a:rPr lang="ru-RU" sz="3800" b="1" dirty="0" smtClean="0">
                <a:latin typeface="Arial Black" pitchFamily="34" charset="0"/>
              </a:rPr>
              <a:t>Задача </a:t>
            </a:r>
            <a:r>
              <a:rPr lang="ru-RU" sz="3800" b="1" dirty="0" smtClean="0">
                <a:solidFill>
                  <a:srgbClr val="FF0000"/>
                </a:solidFill>
                <a:latin typeface="Arial Black" pitchFamily="34" charset="0"/>
              </a:rPr>
              <a:t>№1</a:t>
            </a:r>
            <a:endParaRPr lang="ru-RU" sz="3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sz="3800" dirty="0" smtClean="0">
                <a:latin typeface="Arial Black" pitchFamily="34" charset="0"/>
              </a:rPr>
              <a:t>Выяснить, является ли треугольник прямоугольным , если его стороны: 10,24,26; </a:t>
            </a:r>
          </a:p>
          <a:p>
            <a:r>
              <a:rPr lang="ru-RU" sz="3800" b="1" dirty="0" smtClean="0">
                <a:latin typeface="Arial Black" pitchFamily="34" charset="0"/>
              </a:rPr>
              <a:t>Задача </a:t>
            </a:r>
            <a:r>
              <a:rPr lang="ru-RU" sz="3800" b="1" dirty="0" smtClean="0">
                <a:solidFill>
                  <a:srgbClr val="FF0000"/>
                </a:solidFill>
                <a:latin typeface="Arial Black" pitchFamily="34" charset="0"/>
              </a:rPr>
              <a:t>№2</a:t>
            </a:r>
            <a:endParaRPr lang="ru-RU" sz="3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sz="3800" dirty="0" smtClean="0">
                <a:latin typeface="Arial Black" pitchFamily="34" charset="0"/>
              </a:rPr>
              <a:t>В параллелограмме один из углов 150</a:t>
            </a:r>
            <a:r>
              <a:rPr lang="ru-RU" sz="3800" baseline="30000" dirty="0" smtClean="0">
                <a:latin typeface="Arial Black" pitchFamily="34" charset="0"/>
              </a:rPr>
              <a:t>0</a:t>
            </a:r>
            <a:r>
              <a:rPr lang="ru-RU" sz="3800" dirty="0" smtClean="0">
                <a:latin typeface="Arial Black" pitchFamily="34" charset="0"/>
              </a:rPr>
              <a:t>.Бисектриса этого угла делит противолежащую сторону на отрезки 16 см и 5 см, считая от вершины острого угла. Найти площадь параллелограмма.</a:t>
            </a:r>
          </a:p>
          <a:p>
            <a:r>
              <a:rPr lang="ru-RU" sz="3800" b="1" dirty="0" smtClean="0">
                <a:latin typeface="Arial Black" pitchFamily="34" charset="0"/>
              </a:rPr>
              <a:t> </a:t>
            </a:r>
            <a:endParaRPr lang="ru-RU" sz="3800" dirty="0" smtClean="0">
              <a:latin typeface="Arial Black" pitchFamily="34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714876" y="928670"/>
          <a:ext cx="4214842" cy="5678716"/>
        </p:xfrm>
        <a:graphic>
          <a:graphicData uri="http://schemas.openxmlformats.org/drawingml/2006/table">
            <a:tbl>
              <a:tblPr/>
              <a:tblGrid>
                <a:gridCol w="4214842"/>
              </a:tblGrid>
              <a:tr h="441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FF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2 вариант</a:t>
                      </a:r>
                      <a:endParaRPr lang="ru-RU" sz="2000" dirty="0">
                        <a:solidFill>
                          <a:srgbClr val="FFFF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61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Задача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№1</a:t>
                      </a:r>
                      <a:endParaRPr lang="ru-RU" sz="2000" dirty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Выяснить, является ли треугольник прямоугольным , если его стороны: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 11,9,13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Задача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№2</a:t>
                      </a:r>
                      <a:endParaRPr lang="ru-RU" sz="2000" dirty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В параллелограмме острый угол 30</a:t>
                      </a:r>
                      <a:r>
                        <a:rPr lang="ru-RU" sz="2000" baseline="3000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2000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. Биссектриса этого угла делит противолежащую сторону на отрезки 14 см и 9 см, считая от вершины тупого угла. Найти площадь параллелограмма.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Итог урока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043758" cy="4530725"/>
          </a:xfrm>
        </p:spPr>
        <p:txBody>
          <a:bodyPr/>
          <a:lstStyle/>
          <a:p>
            <a:r>
              <a:rPr lang="ru-RU" sz="3200" dirty="0" smtClean="0">
                <a:latin typeface="Arial Black" pitchFamily="34" charset="0"/>
              </a:rPr>
              <a:t>Что мы сегодня повторили?</a:t>
            </a:r>
          </a:p>
          <a:p>
            <a:pPr>
              <a:buNone/>
            </a:pPr>
            <a:endParaRPr lang="ru-RU" sz="3200" dirty="0" smtClean="0">
              <a:latin typeface="Arial Black" pitchFamily="34" charset="0"/>
            </a:endParaRPr>
          </a:p>
          <a:p>
            <a:r>
              <a:rPr lang="ru-RU" sz="3200" dirty="0" smtClean="0">
                <a:latin typeface="Arial Black" pitchFamily="34" charset="0"/>
              </a:rPr>
              <a:t> Что нового узнали?</a:t>
            </a:r>
          </a:p>
          <a:p>
            <a:pPr>
              <a:buNone/>
            </a:pPr>
            <a:endParaRPr lang="ru-RU" sz="3200" dirty="0" smtClean="0">
              <a:latin typeface="Arial Black" pitchFamily="34" charset="0"/>
            </a:endParaRPr>
          </a:p>
          <a:p>
            <a:r>
              <a:rPr lang="ru-RU" sz="3200" dirty="0" smtClean="0">
                <a:latin typeface="Arial Black" pitchFamily="34" charset="0"/>
              </a:rPr>
              <a:t>Чему сегодня научились?</a:t>
            </a:r>
          </a:p>
          <a:p>
            <a:endParaRPr lang="ru-RU" sz="3200" dirty="0" smtClean="0">
              <a:latin typeface="Arial Black" pitchFamily="34" charset="0"/>
            </a:endParaRPr>
          </a:p>
          <a:p>
            <a:endParaRPr lang="ru-RU" sz="3200" dirty="0" smtClean="0">
              <a:latin typeface="Arial Black" pitchFamily="34" charset="0"/>
            </a:endParaRPr>
          </a:p>
          <a:p>
            <a:endParaRPr lang="ru-RU" sz="2800" dirty="0"/>
          </a:p>
          <a:p>
            <a:pPr>
              <a:buNone/>
            </a:pPr>
            <a:endParaRPr lang="ru-RU" sz="3200" dirty="0" smtClean="0">
              <a:latin typeface="Arial Black" pitchFamily="34" charset="0"/>
            </a:endParaRPr>
          </a:p>
          <a:p>
            <a:pPr>
              <a:buNone/>
            </a:pPr>
            <a:endParaRPr lang="ru-RU" sz="3200" dirty="0" smtClean="0"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  <a:latin typeface="Arial Black" pitchFamily="34" charset="0"/>
              </a:rPr>
              <a:t>Домашнее задание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615262" cy="4530725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4400" dirty="0"/>
              <a:t>Пункт </a:t>
            </a:r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55</a:t>
            </a:r>
            <a:r>
              <a:rPr lang="ru-RU" sz="4400" dirty="0"/>
              <a:t>;</a:t>
            </a:r>
          </a:p>
          <a:p>
            <a:pPr algn="ctr">
              <a:buFont typeface="Wingdings" pitchFamily="2" charset="2"/>
              <a:buNone/>
            </a:pPr>
            <a:r>
              <a:rPr lang="ru-RU" sz="4400" dirty="0"/>
              <a:t>Вопросы </a:t>
            </a:r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9,10;</a:t>
            </a:r>
          </a:p>
          <a:p>
            <a:pPr algn="ctr">
              <a:buFont typeface="Wingdings" pitchFamily="2" charset="2"/>
              <a:buNone/>
            </a:pPr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№498 (г, </a:t>
            </a:r>
            <a:r>
              <a:rPr lang="ru-RU" sz="4400" dirty="0" err="1">
                <a:solidFill>
                  <a:srgbClr val="FF0000"/>
                </a:solidFill>
                <a:latin typeface="Arial Black" pitchFamily="34" charset="0"/>
              </a:rPr>
              <a:t>д,е</a:t>
            </a:r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)</a:t>
            </a:r>
          </a:p>
          <a:p>
            <a:pPr algn="ctr">
              <a:buFont typeface="Wingdings" pitchFamily="2" charset="2"/>
              <a:buNone/>
            </a:pPr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№499 (б)</a:t>
            </a:r>
          </a:p>
          <a:p>
            <a:pPr algn="ctr">
              <a:buFont typeface="Wingdings" pitchFamily="2" charset="2"/>
              <a:buNone/>
            </a:pPr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№488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4900" dirty="0" smtClean="0">
                <a:solidFill>
                  <a:srgbClr val="FFFF00"/>
                </a:solidFill>
                <a:latin typeface="Arial Black" pitchFamily="34" charset="0"/>
              </a:rPr>
              <a:t>Спасибо за внимание!</a:t>
            </a:r>
            <a:endParaRPr lang="ru-RU" sz="49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693</TotalTime>
  <Words>753</Words>
  <Application>Microsoft Office PowerPoint</Application>
  <PresentationFormat>Экран (4:3)</PresentationFormat>
  <Paragraphs>163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Техническая</vt:lpstr>
      <vt:lpstr>Формула</vt:lpstr>
      <vt:lpstr>Теорема, обратная   теореме Пифагора.</vt:lpstr>
      <vt:lpstr>Цели урока:</vt:lpstr>
      <vt:lpstr>Решим  задачи  устно</vt:lpstr>
      <vt:lpstr>Решим  задачи  устно</vt:lpstr>
      <vt:lpstr>Решим  задачи  устно</vt:lpstr>
      <vt:lpstr>Решим  задачи  устно</vt:lpstr>
      <vt:lpstr>Решим  задачи  устно</vt:lpstr>
      <vt:lpstr>Решим  задачи  устно</vt:lpstr>
      <vt:lpstr>Сформулируйте утверждения обратные данным и выясните ,верны ли они:</vt:lpstr>
      <vt:lpstr>Сформулируйте утверждения обратные данным и выясните ,верны ли они:</vt:lpstr>
      <vt:lpstr>Сформулируйте утверждения обратные данным и выясните ,верны ли они:</vt:lpstr>
      <vt:lpstr>Слайд 12</vt:lpstr>
      <vt:lpstr>Прямоугольные треугольники, длины сторон которых выражаются целыми числами, называются</vt:lpstr>
      <vt:lpstr>Слайд 14</vt:lpstr>
      <vt:lpstr>Учебник (устно)</vt:lpstr>
      <vt:lpstr>Учебник (письменно)</vt:lpstr>
      <vt:lpstr>Самостоятельная работа</vt:lpstr>
      <vt:lpstr>Итог урока</vt:lpstr>
      <vt:lpstr>Домашнее задание</vt:lpstr>
      <vt:lpstr>        Спасибо за внимание!</vt:lpstr>
    </vt:vector>
  </TitlesOfParts>
  <Company>DreamLair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Теорема, обратная   теореме Пифагора.</dc:title>
  <dc:creator>DNA7 X86</dc:creator>
  <cp:lastModifiedBy>User</cp:lastModifiedBy>
  <cp:revision>45</cp:revision>
  <dcterms:created xsi:type="dcterms:W3CDTF">2010-11-14T04:17:03Z</dcterms:created>
  <dcterms:modified xsi:type="dcterms:W3CDTF">2017-09-28T09:57:47Z</dcterms:modified>
</cp:coreProperties>
</file>